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34188" cy="99790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506"/>
    <a:srgbClr val="FF0000"/>
    <a:srgbClr val="996633"/>
    <a:srgbClr val="FF9966"/>
    <a:srgbClr val="CC6600"/>
    <a:srgbClr val="FF9999"/>
    <a:srgbClr val="FFCC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786" autoAdjust="0"/>
  </p:normalViewPr>
  <p:slideViewPr>
    <p:cSldViewPr>
      <p:cViewPr>
        <p:scale>
          <a:sx n="75" d="100"/>
          <a:sy n="75" d="100"/>
        </p:scale>
        <p:origin x="-5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79CDB3-827D-4461-B98E-CA6CC9064A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58D736-516B-446E-9969-EFA809EDE5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70C0D-00D7-4F62-86CD-4326AB6FF7C6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048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B5813-BF8F-454A-A332-B28ADFC7544C}" type="slidenum">
              <a:rPr lang="hu-HU" smtClean="0"/>
              <a:pPr/>
              <a:t>5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églalap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zis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zis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lipszis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22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5863-3A5B-4290-BC6E-5040D50F83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B34E-870E-44A4-8A2C-873CED5BE3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FA035C-4AE8-4778-8A14-1C053138B0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églalap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lipszis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Ellipszis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Ellipszis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zis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zis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5A111-FC09-488F-9421-1C84E77389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E871-FFA4-4952-8151-9C07837B2F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5A8D-3A77-462C-B025-562F4B5081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4673-367A-4FEB-9216-E2D6A978C5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gyenes összekötő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églalap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Ellipszis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Dátum hely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Dia számának hely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E3A8C7-A917-436B-AB78-05EFD6D058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llipszis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169687-0D48-468D-A974-C249CDF5CF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1F4F-D978-4E83-8EBD-1A96CF95E7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28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lipszis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8B209C-0B04-4674-9CEA-D991329AC7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5" r:id="rId4"/>
    <p:sldLayoutId id="2147483716" r:id="rId5"/>
    <p:sldLayoutId id="2147483717" r:id="rId6"/>
    <p:sldLayoutId id="2147483723" r:id="rId7"/>
    <p:sldLayoutId id="2147483724" r:id="rId8"/>
    <p:sldLayoutId id="2147483718" r:id="rId9"/>
    <p:sldLayoutId id="2147483719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27088" y="692150"/>
            <a:ext cx="7772400" cy="1736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u-HU" cap="none" dirty="0" smtClean="0">
                <a:latin typeface="Book Antiqua" pitchFamily="18" charset="0"/>
              </a:rPr>
              <a:t>A LÉLEK GYÜMÖLCSEI 4.</a:t>
            </a:r>
            <a:br>
              <a:rPr lang="hu-HU" cap="none" dirty="0" smtClean="0">
                <a:latin typeface="Book Antiqua" pitchFamily="18" charset="0"/>
              </a:rPr>
            </a:br>
            <a:r>
              <a:rPr lang="hu-HU" sz="2800" cap="none" dirty="0" smtClean="0">
                <a:solidFill>
                  <a:srgbClr val="FF0000"/>
                </a:solidFill>
                <a:latin typeface="Book Antiqua" pitchFamily="18" charset="0"/>
              </a:rPr>
              <a:t>„A LÉLEK GYÜMÖLCSE PEDIG: </a:t>
            </a:r>
            <a:br>
              <a:rPr lang="hu-HU" sz="2800" cap="none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hu-HU" sz="2800" cap="none" dirty="0" smtClean="0">
                <a:solidFill>
                  <a:srgbClr val="FF0000"/>
                </a:solidFill>
                <a:latin typeface="Book Antiqua" pitchFamily="18" charset="0"/>
              </a:rPr>
              <a:t>	SZÍVESSÉG (KEDVESSÉG), JÓSÁG 							</a:t>
            </a:r>
            <a:r>
              <a:rPr lang="hu-HU" sz="1600" cap="none" dirty="0" smtClean="0">
                <a:solidFill>
                  <a:srgbClr val="FF0000"/>
                </a:solidFill>
                <a:latin typeface="Book Antiqua" pitchFamily="18" charset="0"/>
              </a:rPr>
              <a:t>(GALATA 5, 22)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600" i="1" smtClean="0">
                <a:latin typeface="Book Antiqua" pitchFamily="18" charset="0"/>
              </a:rPr>
              <a:t>Magyarországi Evangéliumi Testvérközösség (MET)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i="1" smtClean="0">
                <a:latin typeface="Book Antiqua" pitchFamily="18" charset="0"/>
              </a:rPr>
              <a:t>Próbaidős tag KÁTÉ 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i="1" smtClean="0">
                <a:latin typeface="Book Antiqua" pitchFamily="18" charset="0"/>
              </a:rPr>
              <a:t>2010-11/ 9. rész</a:t>
            </a:r>
          </a:p>
          <a:p>
            <a:pPr eaLnBrk="1" hangingPunct="1">
              <a:lnSpc>
                <a:spcPct val="70000"/>
              </a:lnSpc>
            </a:pPr>
            <a:endParaRPr lang="hu-HU" sz="2600" smtClean="0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58750" y="347663"/>
            <a:ext cx="218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Tahoma" pitchFamily="34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843213" y="260350"/>
            <a:ext cx="37449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400" b="1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hu-HU" sz="24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3529012" cy="523875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800" b="1" dirty="0" smtClean="0">
                <a:latin typeface="Book Antiqua" pitchFamily="18" charset="0"/>
              </a:rPr>
              <a:t>Kedvesség, Jóság</a:t>
            </a:r>
            <a:endParaRPr lang="hu-HU" sz="2800" b="1" dirty="0">
              <a:latin typeface="Book Antiqua" pitchFamily="18" charset="0"/>
            </a:endParaRPr>
          </a:p>
        </p:txBody>
      </p:sp>
      <p:pic>
        <p:nvPicPr>
          <p:cNvPr id="1638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4675" y="188913"/>
            <a:ext cx="4197350" cy="2952750"/>
          </a:xfrm>
        </p:spPr>
      </p:pic>
      <p:sp>
        <p:nvSpPr>
          <p:cNvPr id="16387" name="Szövegdoboz 6"/>
          <p:cNvSpPr txBox="1">
            <a:spLocks noChangeArrowheads="1"/>
          </p:cNvSpPr>
          <p:nvPr/>
        </p:nvSpPr>
        <p:spPr bwMode="auto">
          <a:xfrm>
            <a:off x="323850" y="1052513"/>
            <a:ext cx="8280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„Egyszer, réges-régen állt valahol </a:t>
            </a:r>
          </a:p>
          <a:p>
            <a:r>
              <a:rPr lang="hu-HU"/>
              <a:t>egy templom, amelynek közössége </a:t>
            </a:r>
          </a:p>
          <a:p>
            <a:r>
              <a:rPr lang="hu-HU"/>
              <a:t>nagyon nehéz időket élt át.</a:t>
            </a:r>
          </a:p>
          <a:p>
            <a:r>
              <a:rPr lang="hu-HU"/>
              <a:t> A hívők száma egyre csökkent, </a:t>
            </a:r>
          </a:p>
          <a:p>
            <a:r>
              <a:rPr lang="hu-HU"/>
              <a:t>már csak öten  maradtak: </a:t>
            </a:r>
          </a:p>
          <a:p>
            <a:r>
              <a:rPr lang="hu-HU"/>
              <a:t>a lelkipásztor és négy másik tag, </a:t>
            </a:r>
          </a:p>
          <a:p>
            <a:r>
              <a:rPr lang="hu-HU"/>
              <a:t>valamennyien elmúltak már 60 évesek.</a:t>
            </a:r>
          </a:p>
          <a:p>
            <a:endParaRPr lang="hu-HU"/>
          </a:p>
          <a:p>
            <a:r>
              <a:rPr lang="hu-HU"/>
              <a:t>A hegyekben, nem messze a templomtól élt egy visszavonult püspök. A lelkipásztor elhatározta, hogy megkérdezi a püspököt, tudna-e valamit tanácsolni, ami megmenthetné a templomot. A püspök és a lelkipásztor hosszasan beszélgetett, de amikor a tanácsadásra került sor, a püspök egyszerűen azt mondta: „Semmit sem tudok tanácsolni. Az egyetlen dolog, amit mondhatok, hogy közületek az egyik a Messiás.”</a:t>
            </a:r>
          </a:p>
          <a:p>
            <a:endParaRPr lang="hu-HU"/>
          </a:p>
          <a:p>
            <a:r>
              <a:rPr lang="hu-HU"/>
              <a:t>A lelkipásztor visszatért a templomba, és elmondta, hogy mit hallott a püspöktől. A következő hónapokban az idős tagok folyton a püspök szavain tűnődtek. “Egyikünk lenne a Messiás?” – kérdezgették minduntalan.</a:t>
            </a:r>
          </a:p>
          <a:p>
            <a:endParaRPr lang="hu-H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zövegdoboz 3"/>
          <p:cNvSpPr txBox="1">
            <a:spLocks noChangeArrowheads="1"/>
          </p:cNvSpPr>
          <p:nvPr/>
        </p:nvSpPr>
        <p:spPr bwMode="auto">
          <a:xfrm>
            <a:off x="395288" y="620713"/>
            <a:ext cx="741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Amint ezt latolgatták, valamennyien különleges tisztelettel és kedvességgel kezdték kezelni egymást, arra a csekély lehetőségre gondolva, hogy hátha tényleg köztük van a Messiás. És arra a mindennél csekélyebb eshetőségre is gondolt valamennyi tag, hogy esetleg ő saját maga a Messiás. És erre gondolván saját magukat is különleges figyelemmel és törődéssel kezdték kezelni.</a:t>
            </a:r>
          </a:p>
          <a:p>
            <a:endParaRPr lang="hu-HU"/>
          </a:p>
          <a:p>
            <a:r>
              <a:rPr lang="hu-HU"/>
              <a:t>Ahogy múlt az idő, a templom látogatói egyre többször vették észre a tisztelet és a kedves gyöngédség különleges légkörét, amely a kis 			templom öreg tagjait körüllengte. Senki sem 			tudta miért, egyre több látogató tért vissza a 			templomba. Egyre többen hívták el a 			barátaikat, és azután azok is elhívták a 			barátaikat. Néhány éven belül a kis 				templom ismét ugyanúgy virágzott, mint 			régen – hála a püspök csodálatos 				ajándékának.”</a:t>
            </a:r>
          </a:p>
        </p:txBody>
      </p:sp>
      <p:sp>
        <p:nvSpPr>
          <p:cNvPr id="17410" name="Szövegdoboz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http://www.lelekapolas.hu/2009/10/16/a-kedvesseg-ajandeka</a:t>
            </a:r>
            <a:r>
              <a:rPr lang="hu-HU"/>
              <a:t>/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13100"/>
            <a:ext cx="27733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3609975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800" b="1" dirty="0" smtClean="0">
                <a:latin typeface="Book Antiqua" pitchFamily="18" charset="0"/>
              </a:rPr>
              <a:t>Kedvesség, Jóság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3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mtClean="0"/>
              <a:t>Nehéz meghatározni, mi is jelent a kedvesség és a jóság</a:t>
            </a:r>
            <a:r>
              <a:rPr lang="hu-HU" smtClean="0">
                <a:latin typeface="Arial" charset="0"/>
              </a:rPr>
              <a:t>.</a:t>
            </a:r>
            <a:r>
              <a:rPr lang="hu-HU" smtClean="0"/>
              <a:t> Talán könnyebb, ha azt próbáljuk megfogalmazni:</a:t>
            </a:r>
          </a:p>
          <a:p>
            <a:pPr>
              <a:buFont typeface="Wingdings" pitchFamily="2" charset="2"/>
              <a:buNone/>
            </a:pPr>
            <a:endParaRPr lang="hu-HU" smtClean="0">
              <a:solidFill>
                <a:srgbClr val="0B5395"/>
              </a:solidFill>
              <a:latin typeface="Book Antiqua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852936"/>
            <a:ext cx="3608526" cy="3377580"/>
          </a:xfrm>
          <a:prstGeom prst="rect">
            <a:avLst/>
          </a:prstGeom>
          <a:ln>
            <a:solidFill>
              <a:srgbClr val="FF9999"/>
            </a:solidFill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Szövegdoboz 6"/>
          <p:cNvSpPr txBox="1"/>
          <p:nvPr/>
        </p:nvSpPr>
        <p:spPr>
          <a:xfrm>
            <a:off x="683568" y="3501008"/>
            <a:ext cx="2160240" cy="2031325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u-HU">
                <a:solidFill>
                  <a:srgbClr val="0B5395"/>
                </a:solidFill>
                <a:latin typeface="Book Antiqua" pitchFamily="18" charset="0"/>
                <a:sym typeface="Wingdings" pitchFamily="2" charset="2"/>
              </a:rPr>
              <a:t> Ki volt az az ember, aki az életemben a leginkább kedvesen bánt velem</a:t>
            </a:r>
            <a:r>
              <a:rPr lang="hu-HU">
                <a:solidFill>
                  <a:srgbClr val="0B5395"/>
                </a:solidFill>
                <a:latin typeface="Arial" charset="0"/>
                <a:sym typeface="Wingdings" pitchFamily="2" charset="2"/>
              </a:rPr>
              <a:t>,</a:t>
            </a:r>
            <a:r>
              <a:rPr lang="hu-HU">
                <a:solidFill>
                  <a:srgbClr val="0B5395"/>
                </a:solidFill>
                <a:latin typeface="Book Antiqua" pitchFamily="18" charset="0"/>
                <a:sym typeface="Wingdings" pitchFamily="2" charset="2"/>
              </a:rPr>
              <a:t> mi volt rá jellemző?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660232" y="3789040"/>
            <a:ext cx="2232248" cy="120032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 Ki tette velem a legnagyobb jót az életemben? Hogyan?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3754437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200" b="1" dirty="0" smtClean="0">
                <a:latin typeface="Book Antiqua" pitchFamily="18" charset="0"/>
              </a:rPr>
              <a:t>Kedvesség, Jóság</a:t>
            </a:r>
            <a:endParaRPr lang="hu-HU" dirty="0"/>
          </a:p>
        </p:txBody>
      </p:sp>
      <p:sp>
        <p:nvSpPr>
          <p:cNvPr id="19458" name="Szövegdoboz 3"/>
          <p:cNvSpPr txBox="1">
            <a:spLocks noChangeArrowheads="1"/>
          </p:cNvSpPr>
          <p:nvPr/>
        </p:nvSpPr>
        <p:spPr bwMode="auto">
          <a:xfrm>
            <a:off x="179388" y="1052513"/>
            <a:ext cx="4392612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500">
                <a:latin typeface="Book Antiqua" pitchFamily="18" charset="0"/>
              </a:rPr>
              <a:t>„Volt egy ember Máónban, akinek a gazdasága Karmelban volt. Ez az ember igen jómódú volt; volt neki háromezer juha és ezer kecskéje. Éppen a juhokat nyírta Karmelban. A férfi neve Nábál, felesége neve Abigail volt. Az asszony jó eszű és szép termetű, a férfi azonban durva és rossz természetű volt, Káléb nemzetségéből való. Amikor meghallotta Dávid a pusztában, hogy Nábál a juhokat nyírja, elküldött Dávid tíz legényt. Ezt mondta Dávid a legényeknek: Menjetek el Karmelba, és ha megérkeztek Nábálhoz, köszöntsétek a nevemben békességgel. </a:t>
            </a:r>
          </a:p>
          <a:p>
            <a:pPr algn="ctr"/>
            <a:r>
              <a:rPr lang="hu-HU" sz="1500">
                <a:latin typeface="Book Antiqua" pitchFamily="18" charset="0"/>
              </a:rPr>
              <a:t>Ezt mondjátok neki: Békesség néked, békesség házad népének, békesség mindenednek! </a:t>
            </a:r>
          </a:p>
          <a:p>
            <a:pPr algn="ctr">
              <a:buFont typeface="Arial" charset="0"/>
              <a:buNone/>
            </a:pPr>
            <a:r>
              <a:rPr lang="hu-HU" sz="1500">
                <a:latin typeface="Book Antiqua" pitchFamily="18" charset="0"/>
              </a:rPr>
              <a:t>Most hallom, hogy juhaidat nyírják. Tudod, amikor velünk voltak a pásztoraid, mi nem bántottuk őket. Semmijük sem tűnt el az alatt az idő alatt, amíg Karmelban voltak. 	  </a:t>
            </a:r>
          </a:p>
          <a:p>
            <a:pPr algn="ctr"/>
            <a:r>
              <a:rPr lang="hu-HU" sz="1500">
                <a:latin typeface="Book Antiqua" pitchFamily="18" charset="0"/>
              </a:rPr>
              <a:t>Kérdezd meg a szolgáidat, ők is megmondják neked. Légy jóindulatú ezekhez a legényekhez, hiszen örömnapra érkeztünk. Adj azért ajándékot tehetséged szerint szolgáidnak és fiadnak, Dávidnak! Amikor megérkeztek Dávid legényei, elmondták mindezeket Nábálnak Dávid nevében, azután várakoztak.</a:t>
            </a:r>
            <a:r>
              <a:rPr lang="hu-HU" sz="1500"/>
              <a:t>”</a:t>
            </a:r>
            <a:endParaRPr lang="hu-HU" sz="1500">
              <a:latin typeface="Book Antiqua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981075"/>
            <a:ext cx="2351087" cy="3140075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</p:pic>
      <p:sp>
        <p:nvSpPr>
          <p:cNvPr id="19460" name="Szövegdoboz 5"/>
          <p:cNvSpPr txBox="1">
            <a:spLocks noChangeArrowheads="1"/>
          </p:cNvSpPr>
          <p:nvPr/>
        </p:nvSpPr>
        <p:spPr bwMode="auto">
          <a:xfrm>
            <a:off x="468313" y="69215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Book Antiqua" pitchFamily="18" charset="0"/>
              </a:rPr>
              <a:t>Olvassuk el az 1 S</a:t>
            </a:r>
            <a:r>
              <a:rPr lang="hu-HU">
                <a:solidFill>
                  <a:srgbClr val="FF0000"/>
                </a:solidFill>
              </a:rPr>
              <a:t>á</a:t>
            </a:r>
            <a:r>
              <a:rPr lang="hu-HU">
                <a:solidFill>
                  <a:srgbClr val="FF0000"/>
                </a:solidFill>
                <a:latin typeface="Book Antiqua" pitchFamily="18" charset="0"/>
              </a:rPr>
              <a:t>muel 25. fejezetét!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43438" y="4437063"/>
            <a:ext cx="3384550" cy="120015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Hogyan bánt Dávid Lábán tulajdonával?</a:t>
            </a:r>
          </a:p>
          <a:p>
            <a:pPr>
              <a:defRPr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 Hogyan,miért, mikor üzent neki?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3754437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200" b="1" dirty="0" smtClean="0">
                <a:latin typeface="Book Antiqua" pitchFamily="18" charset="0"/>
              </a:rPr>
              <a:t>Kedvesség, Jóság</a:t>
            </a:r>
            <a:endParaRPr lang="hu-HU" dirty="0"/>
          </a:p>
        </p:txBody>
      </p:sp>
      <p:sp>
        <p:nvSpPr>
          <p:cNvPr id="21506" name="Szövegdoboz 5"/>
          <p:cNvSpPr txBox="1">
            <a:spLocks noChangeArrowheads="1"/>
          </p:cNvSpPr>
          <p:nvPr/>
        </p:nvSpPr>
        <p:spPr bwMode="auto">
          <a:xfrm>
            <a:off x="179388" y="692150"/>
            <a:ext cx="63373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500">
                <a:latin typeface="Book Antiqua" pitchFamily="18" charset="0"/>
              </a:rPr>
              <a:t>„De Nábál így válaszolt Dávid szolgáinak: Ki az a Dávid, ki az az Isai fia? Manapság sok olyan szolga van, aki elszökött urától. 		  </a:t>
            </a:r>
          </a:p>
          <a:p>
            <a:pPr algn="ctr"/>
            <a:r>
              <a:rPr lang="hu-HU" sz="1500">
                <a:latin typeface="Book Antiqua" pitchFamily="18" charset="0"/>
              </a:rPr>
              <a:t>Talán fogjam a kenyeremet, vizemet, levágott marháimat, amelyeket a nyíróknak levágtam, és adjam oda olyan embereknek, akikről azt sem tudom, hová valók? 	    </a:t>
            </a:r>
          </a:p>
          <a:p>
            <a:pPr algn="ctr"/>
            <a:r>
              <a:rPr lang="hu-HU" sz="1500">
                <a:latin typeface="Book Antiqua" pitchFamily="18" charset="0"/>
              </a:rPr>
              <a:t>Erre megfordultak Dávid legényei, és visszatértek. Amikor megérkeztek, elmondták neki mindezeket. Akkor ezt mondta Dávid az embereinek: Kösse fel mindenki a kardját! És felkötötte mindenki a kardját, Dávid is felkötötte a kardját, és felvonult Dávid után mintegy négyszáz ember, kétszáz pedig ott maradt a fölszerelésnél. 			  </a:t>
            </a:r>
          </a:p>
          <a:p>
            <a:pPr algn="ctr"/>
            <a:r>
              <a:rPr lang="hu-HU" sz="1500">
                <a:latin typeface="Book Antiqua" pitchFamily="18" charset="0"/>
              </a:rPr>
              <a:t>Abigailnak, Nábál feleségének azonban megmondta az egyik legény, hogy Dávid követeket küldött a pusztából, hogy áldással köszöntsék urukat, de ő rájuk förmedt.   </a:t>
            </a:r>
          </a:p>
          <a:p>
            <a:pPr algn="ctr"/>
            <a:r>
              <a:rPr lang="hu-HU" sz="1500">
                <a:latin typeface="Book Antiqua" pitchFamily="18" charset="0"/>
              </a:rPr>
              <a:t>Pedig azok az emberek igen jók voltak hozzánk. Nem is volt bántódásunk, és semmink sem tűnt el az alatt az idő alatt, amíg velük jártunk, amikor a mezőn voltunk. Olyanok voltak nekünk, mint a várfal éjjel-nappal, amíg a közelükben őriztük a nyájat.   </a:t>
            </a:r>
          </a:p>
          <a:p>
            <a:pPr algn="ctr"/>
            <a:r>
              <a:rPr lang="hu-HU" sz="1500">
                <a:latin typeface="Book Antiqua" pitchFamily="18" charset="0"/>
              </a:rPr>
              <a:t>Most már neked kell tudnod és látnod, hogy mitévő légy, mert kész a veszedelem urunk és egész háza népe ellen. De ő olyan megátalkodott ember, hogy nem lehet beszélni vele.</a:t>
            </a:r>
          </a:p>
          <a:p>
            <a:pPr algn="ctr"/>
            <a:r>
              <a:rPr lang="hu-HU" sz="1500">
                <a:latin typeface="Book Antiqua" pitchFamily="18" charset="0"/>
              </a:rPr>
              <a:t>Akkor Abigail sietve vett kétszáz kenyeret, két tömlő bort és öt juhot elkészítve, öt mérték pörkölt búzát, száz csomó aszú szőlőt, kétszáz fügekalácsot, és szamarakra rakta.   A legényeknek ezt mondta: Menjetek előttem, én is megyek utánatok. </a:t>
            </a:r>
          </a:p>
          <a:p>
            <a:pPr algn="ctr"/>
            <a:r>
              <a:rPr lang="hu-HU" sz="1500">
                <a:latin typeface="Book Antiqua" pitchFamily="18" charset="0"/>
              </a:rPr>
              <a:t>De férjének, Nábálnak nem szólt semmit."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-25400"/>
            <a:ext cx="184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u-HU" sz="900"/>
          </a:p>
          <a:p>
            <a:pPr eaLnBrk="0" hangingPunct="0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516688" y="908050"/>
            <a:ext cx="2159000" cy="120173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 Mi lehetett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Nábál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 szavaiban Dávid számára a legbántóbb?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588125" y="4581525"/>
            <a:ext cx="2087563" cy="92233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 Valóban jó dolgot cselekedett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Abigail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?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565400"/>
            <a:ext cx="14859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3538537" cy="5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800" b="1" dirty="0" smtClean="0">
                <a:latin typeface="Book Antiqua" pitchFamily="18" charset="0"/>
              </a:rPr>
              <a:t>Kedvesség, Jóság</a:t>
            </a:r>
            <a:endParaRPr lang="hu-HU" sz="2800" dirty="0"/>
          </a:p>
        </p:txBody>
      </p:sp>
      <p:sp>
        <p:nvSpPr>
          <p:cNvPr id="22530" name="Szövegdoboz 3"/>
          <p:cNvSpPr txBox="1">
            <a:spLocks noChangeArrowheads="1"/>
          </p:cNvSpPr>
          <p:nvPr/>
        </p:nvSpPr>
        <p:spPr bwMode="auto">
          <a:xfrm>
            <a:off x="250825" y="1052513"/>
            <a:ext cx="52578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500">
                <a:latin typeface="Book Antiqua" pitchFamily="18" charset="0"/>
              </a:rPr>
              <a:t>„Amikor a szamáron ülve egy hegy által eltakarva lefelé ment, Dávid éppen szemközt jött lefelé embereivel együtt, és hirtelen összetalálkozott velük. Dávid azt mondta: Bizony, hiába vigyáztam ennek az embernek mindenére a pusztában, hogy semmi se vesszen el abból, ami az övé, mert ő a jót rosszal viszonozta. Úgy bánjon el az Isten Dávid ellenségeivel most és mindenkor, hogy reggelre semmit sem hagyok meg mindabból, ami az övé, </a:t>
            </a:r>
          </a:p>
          <a:p>
            <a:pPr algn="ctr"/>
            <a:r>
              <a:rPr lang="hu-HU" sz="1500">
                <a:latin typeface="Book Antiqua" pitchFamily="18" charset="0"/>
              </a:rPr>
              <a:t>még egy kutyát sem. 	</a:t>
            </a:r>
          </a:p>
          <a:p>
            <a:pPr algn="ctr"/>
            <a:r>
              <a:rPr lang="hu-HU" sz="1500">
                <a:latin typeface="Book Antiqua" pitchFamily="18" charset="0"/>
              </a:rPr>
              <a:t>Amikor megpillantotta Abigail Dávidot, sietve leszállt a szamárról, arcra esett Dávid előtt, és a földre borult. Lábához esett, és ezt mondta: Uram, én vagyok a bűnös, mégis hadd szóljon hozzád szolgálóleányod, és te hallgasd meg szolgálóleányod szavát!</a:t>
            </a:r>
          </a:p>
          <a:p>
            <a:pPr algn="ctr"/>
            <a:r>
              <a:rPr lang="hu-HU" sz="1500">
                <a:latin typeface="Book Antiqua" pitchFamily="18" charset="0"/>
              </a:rPr>
              <a:t>Kérlek, uram, ne törődj Nábállal, ezzel a megátalkodott emberrel, mert olyan ő, amilyen a neve. Bolond a neve, és bolondságot csinál. A te szolgálóleányod azonban nem látta az én uram legényeit, akiket küldtél. Most pedig, uram, az élő Úrra és a te életedre mondom, hogy az Úr az, aki visszatartott téged a vérontástól és attól, hogy magad segíts magadon. Úgy járjanak ellenségeid, mint Nábál, és akik vesztedre törnek, uram!</a:t>
            </a:r>
            <a:r>
              <a:rPr lang="hu-HU" sz="1500"/>
              <a:t>”</a:t>
            </a:r>
            <a:r>
              <a:rPr lang="hu-HU" sz="1500">
                <a:latin typeface="Book Antiqua" pitchFamily="18" charset="0"/>
              </a:rPr>
              <a:t>					  			 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8913"/>
            <a:ext cx="3333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580063" y="2636838"/>
            <a:ext cx="2952750" cy="147796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buFont typeface="Wingdings" pitchFamily="2" charset="2"/>
              <a:buChar char="ð"/>
              <a:defRPr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Jogos volt-e Dávid haragja?</a:t>
            </a:r>
          </a:p>
          <a:p>
            <a:pPr>
              <a:buFont typeface="Wingdings" pitchFamily="2" charset="2"/>
              <a:buChar char="ð"/>
              <a:defRPr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És jól tette-e, hogy  bosszút akart állni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Nábálon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?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435600" y="5157788"/>
            <a:ext cx="2881313" cy="146526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buFont typeface="Wingdings" pitchFamily="2" charset="2"/>
              <a:buChar char="ð"/>
            </a:pPr>
            <a:r>
              <a:rPr lang="hu-HU">
                <a:solidFill>
                  <a:srgbClr val="0B5395"/>
                </a:solidFill>
                <a:latin typeface="Book Antiqua" pitchFamily="18" charset="0"/>
                <a:sym typeface="Wingdings" pitchFamily="2" charset="2"/>
              </a:rPr>
              <a:t>Hogyan próbálta Abigail megenyhíteni Dávidot? </a:t>
            </a:r>
          </a:p>
          <a:p>
            <a:pPr>
              <a:buFont typeface="Wingdings" pitchFamily="2" charset="2"/>
              <a:buChar char="ð"/>
            </a:pPr>
            <a:r>
              <a:rPr lang="hu-HU">
                <a:solidFill>
                  <a:srgbClr val="0B5395"/>
                </a:solidFill>
                <a:latin typeface="Book Antiqua" pitchFamily="18" charset="0"/>
                <a:sym typeface="Wingdings" pitchFamily="2" charset="2"/>
              </a:rPr>
              <a:t>Hogyan játszódna le ez a jelen</a:t>
            </a:r>
            <a:r>
              <a:rPr lang="hu-HU">
                <a:solidFill>
                  <a:srgbClr val="0B5395"/>
                </a:solidFill>
                <a:latin typeface="Arial" charset="0"/>
                <a:sym typeface="Wingdings" pitchFamily="2" charset="2"/>
              </a:rPr>
              <a:t>e</a:t>
            </a:r>
            <a:r>
              <a:rPr lang="hu-HU">
                <a:solidFill>
                  <a:srgbClr val="0B5395"/>
                </a:solidFill>
                <a:latin typeface="Book Antiqua" pitchFamily="18" charset="0"/>
                <a:sym typeface="Wingdings" pitchFamily="2" charset="2"/>
              </a:rPr>
              <a:t>t ma?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3827462" cy="581025"/>
          </a:xfrm>
        </p:spPr>
        <p:txBody>
          <a:bodyPr/>
          <a:lstStyle/>
          <a:p>
            <a:pPr>
              <a:defRPr/>
            </a:pPr>
            <a:r>
              <a:rPr lang="hu-HU" sz="2800" b="1" dirty="0" smtClean="0">
                <a:latin typeface="Book Antiqua" pitchFamily="18" charset="0"/>
              </a:rPr>
              <a:t>Kedvesség, Jóság</a:t>
            </a:r>
            <a:endParaRPr lang="hu-HU" sz="2800" dirty="0"/>
          </a:p>
        </p:txBody>
      </p:sp>
      <p:sp>
        <p:nvSpPr>
          <p:cNvPr id="23554" name="Szövegdoboz 3"/>
          <p:cNvSpPr txBox="1">
            <a:spLocks noChangeArrowheads="1"/>
          </p:cNvSpPr>
          <p:nvPr/>
        </p:nvSpPr>
        <p:spPr bwMode="auto">
          <a:xfrm>
            <a:off x="179388" y="1125538"/>
            <a:ext cx="45370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latin typeface="Book Antiqua" pitchFamily="18" charset="0"/>
              </a:rPr>
              <a:t>„Akkor ezt mondta Dávid Abigailnak: Áldott az Úr, Izráel Istene, hogy elém küldött most téged. Áldott a te okosságod, és áldott vagy te magad is, mert megakadályoztál ma a vérontásban és abban, hogy magam segítsek magamon. Bizony, az élő Úrra, Izráel Istenére mondom, aki visszatartott attól, hogy rosszat tegyek veled: ha nem sietsz, és nem jössz elém, akkor reggelre még egy kutyája sem maradt volna Nábálnak! Azután átvette Dávid az asszony kezéből, amit hozott, és ezt mondta neki: Menj haza békességgel! Lásd, hallgattam a szavadra, és megbocsátottam. Amikor Abigail visszaérkezett Nábálhoz, olyan lakoma volt a házában, akár egy király lakomája. Nábál jó hangulatban volt, de annyira részeg, hogy az asszony egyáltalán nem mondott el neki semmit egészen reggelig. Reggel azután, amikor kijózanodott Nábál, elmondta neki a felesége ezeket a dolgokat. Erre elhalt a szíve, és szinte kővé dermedt.”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787900" y="333375"/>
            <a:ext cx="3671888" cy="91598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buFont typeface="Wingdings" pitchFamily="2" charset="2"/>
              <a:buChar char="ð"/>
            </a:pPr>
            <a:r>
              <a:rPr lang="hu-HU">
                <a:solidFill>
                  <a:srgbClr val="0B5395"/>
                </a:solidFill>
                <a:latin typeface="Book Antiqua" pitchFamily="18" charset="0"/>
                <a:sym typeface="Wingdings" pitchFamily="2" charset="2"/>
              </a:rPr>
              <a:t>Vajon mi változtatta meg Dáv</a:t>
            </a:r>
            <a:r>
              <a:rPr lang="hu-HU">
                <a:solidFill>
                  <a:srgbClr val="0B5395"/>
                </a:solidFill>
                <a:latin typeface="Arial" charset="0"/>
                <a:sym typeface="Wingdings" pitchFamily="2" charset="2"/>
              </a:rPr>
              <a:t>i</a:t>
            </a:r>
            <a:r>
              <a:rPr lang="hu-HU">
                <a:solidFill>
                  <a:srgbClr val="0B5395"/>
                </a:solidFill>
                <a:latin typeface="Book Antiqua" pitchFamily="18" charset="0"/>
                <a:sym typeface="Wingdings" pitchFamily="2" charset="2"/>
              </a:rPr>
              <a:t>dot? </a:t>
            </a:r>
          </a:p>
          <a:p>
            <a:pPr>
              <a:buFont typeface="Wingdings" pitchFamily="2" charset="2"/>
              <a:buChar char="ð"/>
            </a:pPr>
            <a:r>
              <a:rPr lang="hu-HU">
                <a:solidFill>
                  <a:srgbClr val="0B5395"/>
                </a:solidFill>
                <a:latin typeface="Book Antiqua" pitchFamily="18" charset="0"/>
                <a:sym typeface="Wingdings" pitchFamily="2" charset="2"/>
              </a:rPr>
              <a:t> Mi az amivel rám lehet hatni?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787900" y="1557338"/>
            <a:ext cx="3600450" cy="64611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 Mi lehetett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Nábál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Wingdings"/>
              </a:rPr>
              <a:t> legnagyobb hibája?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716016" y="5229200"/>
            <a:ext cx="3456384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b="1" dirty="0" err="1">
                <a:solidFill>
                  <a:schemeClr val="bg1"/>
                </a:solidFill>
                <a:latin typeface="Book Antiqua" pitchFamily="18" charset="0"/>
              </a:rPr>
              <a:t>Abigail</a:t>
            </a:r>
            <a:r>
              <a:rPr lang="hu-HU" b="1" dirty="0">
                <a:solidFill>
                  <a:schemeClr val="bg1"/>
                </a:solidFill>
                <a:latin typeface="Book Antiqua" pitchFamily="18" charset="0"/>
              </a:rPr>
              <a:t> nemcsak szép és okos, de kedves asszony is volt, aki tudott jól cselekedni egy kényes helyzetben.</a:t>
            </a:r>
          </a:p>
          <a:p>
            <a:pPr algn="ctr">
              <a:defRPr/>
            </a:pPr>
            <a:endParaRPr lang="hu-HU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565400"/>
            <a:ext cx="278765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3827462" cy="581025"/>
          </a:xfrm>
        </p:spPr>
        <p:txBody>
          <a:bodyPr/>
          <a:lstStyle/>
          <a:p>
            <a:pPr>
              <a:defRPr/>
            </a:pPr>
            <a:r>
              <a:rPr lang="hu-HU" sz="2800" b="1" dirty="0" smtClean="0">
                <a:latin typeface="Book Antiqua" pitchFamily="18" charset="0"/>
              </a:rPr>
              <a:t>Kedvesség, Jóság</a:t>
            </a:r>
            <a:endParaRPr lang="hu-HU" sz="2800" dirty="0"/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981075"/>
            <a:ext cx="48244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539552" y="4653136"/>
            <a:ext cx="81369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2400" b="1" cap="all" dirty="0">
                <a:ln/>
                <a:solidFill>
                  <a:srgbClr val="D0450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„A kedves szavak nem kerülnek sokba,</a:t>
            </a:r>
          </a:p>
          <a:p>
            <a:pPr algn="ctr">
              <a:defRPr/>
            </a:pPr>
            <a:r>
              <a:rPr lang="hu-HU" sz="2400" b="1" cap="all" dirty="0">
                <a:ln/>
                <a:solidFill>
                  <a:srgbClr val="D0450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 mégis sokat érnek”   </a:t>
            </a:r>
          </a:p>
          <a:p>
            <a:pPr algn="ctr">
              <a:defRPr/>
            </a:pPr>
            <a:r>
              <a:rPr lang="hu-HU" sz="1200" b="1" cap="all" dirty="0">
                <a:ln/>
                <a:solidFill>
                  <a:srgbClr val="D0450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Pascal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1646</TotalTime>
  <Words>1105</Words>
  <Application>Microsoft Office PowerPoint</Application>
  <PresentationFormat>Diavetítés a képernyőre (4:3 oldalarány)</PresentationFormat>
  <Paragraphs>61</Paragraphs>
  <Slides>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6</vt:i4>
      </vt:variant>
      <vt:variant>
        <vt:lpstr>Diacímek</vt:lpstr>
      </vt:variant>
      <vt:variant>
        <vt:i4>9</vt:i4>
      </vt:variant>
    </vt:vector>
  </HeadingPairs>
  <TitlesOfParts>
    <vt:vector size="21" baseType="lpstr">
      <vt:lpstr>Arial</vt:lpstr>
      <vt:lpstr>Century Schoolbook</vt:lpstr>
      <vt:lpstr>Wingdings</vt:lpstr>
      <vt:lpstr>Wingdings 2</vt:lpstr>
      <vt:lpstr>Book Antiqua</vt:lpstr>
      <vt:lpstr>Tahoma</vt:lpstr>
      <vt:lpstr>Loggia</vt:lpstr>
      <vt:lpstr>Loggia</vt:lpstr>
      <vt:lpstr>Loggia</vt:lpstr>
      <vt:lpstr>Loggia</vt:lpstr>
      <vt:lpstr>Loggia</vt:lpstr>
      <vt:lpstr>Loggia</vt:lpstr>
      <vt:lpstr>A LÉLEK GYÜMÖLCSEI 4. „A LÉLEK GYÜMÖLCSE PEDIG:   SZÍVESSÉG (KEDVESSÉG), JÓSÁG        (GALATA 5, 22)</vt:lpstr>
      <vt:lpstr>KEDVESSÉG, JÓSÁG</vt:lpstr>
      <vt:lpstr>3. dia</vt:lpstr>
      <vt:lpstr>KEDVESSÉG, JÓSÁG</vt:lpstr>
      <vt:lpstr>KEDVESSÉG, JÓSÁG</vt:lpstr>
      <vt:lpstr>KEDVESSÉG, JÓSÁG</vt:lpstr>
      <vt:lpstr>KEDVESSÉG, JÓSÁG</vt:lpstr>
      <vt:lpstr>KEDVESSÉG, JÓSÁG</vt:lpstr>
      <vt:lpstr>KEDVESSÉG, JÓSÁG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ildiko</dc:creator>
  <cp:lastModifiedBy>Oltalom</cp:lastModifiedBy>
  <cp:revision>117</cp:revision>
  <dcterms:created xsi:type="dcterms:W3CDTF">2009-02-11T17:20:48Z</dcterms:created>
  <dcterms:modified xsi:type="dcterms:W3CDTF">2011-05-31T12:37:52Z</dcterms:modified>
</cp:coreProperties>
</file>